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sldIdLst>
    <p:sldId id="257" r:id="rId2"/>
    <p:sldId id="287" r:id="rId3"/>
    <p:sldId id="335" r:id="rId4"/>
    <p:sldId id="352" r:id="rId5"/>
    <p:sldId id="332" r:id="rId6"/>
    <p:sldId id="336" r:id="rId7"/>
    <p:sldId id="361" r:id="rId8"/>
    <p:sldId id="359" r:id="rId9"/>
    <p:sldId id="360" r:id="rId10"/>
    <p:sldId id="358" r:id="rId11"/>
    <p:sldId id="260" r:id="rId12"/>
    <p:sldId id="263" r:id="rId13"/>
    <p:sldId id="356" r:id="rId14"/>
    <p:sldId id="363" r:id="rId15"/>
    <p:sldId id="364" r:id="rId16"/>
    <p:sldId id="365" r:id="rId17"/>
    <p:sldId id="366" r:id="rId18"/>
    <p:sldId id="367" r:id="rId19"/>
    <p:sldId id="368" r:id="rId20"/>
    <p:sldId id="369" r:id="rId21"/>
    <p:sldId id="370" r:id="rId22"/>
    <p:sldId id="371" r:id="rId23"/>
    <p:sldId id="372" r:id="rId24"/>
    <p:sldId id="373" r:id="rId25"/>
    <p:sldId id="374" r:id="rId26"/>
    <p:sldId id="351" r:id="rId27"/>
    <p:sldId id="362"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png>
</file>

<file path=ppt/media/image11.png>
</file>

<file path=ppt/media/image2.jpeg>
</file>

<file path=ppt/media/image3.png>
</file>

<file path=ppt/media/image4.png>
</file>

<file path=ppt/media/image5.png>
</file>

<file path=ppt/media/image6.png>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8E9B1C0-A7D0-4484-A190-162294B83D13}" type="datetimeFigureOut">
              <a:rPr lang="en-US" smtClean="0"/>
              <a:pPr/>
              <a:t>6/18/2021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05D7034-D60A-4D2D-B7D3-6E620A0A673D}" type="slidenum">
              <a:rPr lang="en-US" smtClean="0"/>
              <a:pPr/>
              <a:t>‹#›</a:t>
            </a:fld>
            <a:endParaRPr lang="en-US"/>
          </a:p>
        </p:txBody>
      </p:sp>
    </p:spTree>
    <p:extLst>
      <p:ext uri="{BB962C8B-B14F-4D97-AF65-F5344CB8AC3E}">
        <p14:creationId xmlns:p14="http://schemas.microsoft.com/office/powerpoint/2010/main" val="2547914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FC9AFF-B67C-41E5-A79F-AD8FAB68AA7F}" type="datetimeFigureOut">
              <a:rPr lang="en-US" smtClean="0"/>
              <a:pPr/>
              <a:t>6/18/2021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C7456C-DA84-4890-BC3A-0AEA2E33B1FB}" type="slidenum">
              <a:rPr lang="en-US" smtClean="0"/>
              <a:pPr/>
              <a:t>‹#›</a:t>
            </a:fld>
            <a:endParaRPr lang="en-US"/>
          </a:p>
        </p:txBody>
      </p:sp>
    </p:spTree>
    <p:extLst>
      <p:ext uri="{BB962C8B-B14F-4D97-AF65-F5344CB8AC3E}">
        <p14:creationId xmlns:p14="http://schemas.microsoft.com/office/powerpoint/2010/main" val="21965181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FC9AFF-B67C-41E5-A79F-AD8FAB68AA7F}" type="datetimeFigureOut">
              <a:rPr lang="en-US" smtClean="0"/>
              <a:pPr/>
              <a:t>6/18/2021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C7456C-DA84-4890-BC3A-0AEA2E33B1FB}" type="slidenum">
              <a:rPr lang="en-US" smtClean="0"/>
              <a:pPr/>
              <a:t>‹#›</a:t>
            </a:fld>
            <a:endParaRPr lang="en-US"/>
          </a:p>
        </p:txBody>
      </p:sp>
    </p:spTree>
    <p:extLst>
      <p:ext uri="{BB962C8B-B14F-4D97-AF65-F5344CB8AC3E}">
        <p14:creationId xmlns:p14="http://schemas.microsoft.com/office/powerpoint/2010/main" val="38763333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FC9AFF-B67C-41E5-A79F-AD8FAB68AA7F}" type="datetimeFigureOut">
              <a:rPr lang="en-US" smtClean="0"/>
              <a:pPr/>
              <a:t>6/18/2021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C7456C-DA84-4890-BC3A-0AEA2E33B1FB}" type="slidenum">
              <a:rPr lang="en-US" smtClean="0"/>
              <a:pPr/>
              <a:t>‹#›</a:t>
            </a:fld>
            <a:endParaRPr lang="en-US"/>
          </a:p>
        </p:txBody>
      </p:sp>
    </p:spTree>
    <p:extLst>
      <p:ext uri="{BB962C8B-B14F-4D97-AF65-F5344CB8AC3E}">
        <p14:creationId xmlns:p14="http://schemas.microsoft.com/office/powerpoint/2010/main" val="24445135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smtClean="0"/>
              <a:t>Click to edit Master text styles</a:t>
            </a:r>
          </a:p>
        </p:txBody>
      </p:sp>
      <p:sp>
        <p:nvSpPr>
          <p:cNvPr id="4" name="Date Placeholder 3"/>
          <p:cNvSpPr>
            <a:spLocks noGrp="1"/>
          </p:cNvSpPr>
          <p:nvPr>
            <p:ph type="dt" sz="half" idx="10"/>
          </p:nvPr>
        </p:nvSpPr>
        <p:spPr/>
        <p:txBody>
          <a:bodyPr/>
          <a:lstStyle/>
          <a:p>
            <a:fld id="{B6FC9AFF-B67C-41E5-A79F-AD8FAB68AA7F}" type="datetimeFigureOut">
              <a:rPr lang="en-US" smtClean="0"/>
              <a:pPr/>
              <a:t>6/18/2021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C7456C-DA84-4890-BC3A-0AEA2E33B1FB}" type="slidenum">
              <a:rPr lang="en-US" smtClean="0"/>
              <a:pPr/>
              <a:t>‹#›</a:t>
            </a:fld>
            <a:endParaRPr lang="en-US"/>
          </a:p>
        </p:txBody>
      </p:sp>
    </p:spTree>
    <p:extLst>
      <p:ext uri="{BB962C8B-B14F-4D97-AF65-F5344CB8AC3E}">
        <p14:creationId xmlns:p14="http://schemas.microsoft.com/office/powerpoint/2010/main" val="21475014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smtClean="0"/>
              <a:t>Click to edit Master text styles</a:t>
            </a:r>
          </a:p>
        </p:txBody>
      </p:sp>
      <p:sp>
        <p:nvSpPr>
          <p:cNvPr id="4" name="Date Placeholder 3"/>
          <p:cNvSpPr>
            <a:spLocks noGrp="1"/>
          </p:cNvSpPr>
          <p:nvPr>
            <p:ph type="dt" sz="half" idx="10"/>
          </p:nvPr>
        </p:nvSpPr>
        <p:spPr/>
        <p:txBody>
          <a:bodyPr/>
          <a:lstStyle/>
          <a:p>
            <a:fld id="{B6FC9AFF-B67C-41E5-A79F-AD8FAB68AA7F}" type="datetimeFigureOut">
              <a:rPr lang="en-US" smtClean="0"/>
              <a:pPr/>
              <a:t>6/18/2021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C7456C-DA84-4890-BC3A-0AEA2E33B1FB}" type="slidenum">
              <a:rPr lang="en-US" smtClean="0"/>
              <a:pPr/>
              <a:t>‹#›</a:t>
            </a:fld>
            <a:endParaRPr lang="en-US"/>
          </a:p>
        </p:txBody>
      </p:sp>
    </p:spTree>
    <p:extLst>
      <p:ext uri="{BB962C8B-B14F-4D97-AF65-F5344CB8AC3E}">
        <p14:creationId xmlns:p14="http://schemas.microsoft.com/office/powerpoint/2010/main" val="15044230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FC9AFF-B67C-41E5-A79F-AD8FAB68AA7F}" type="datetimeFigureOut">
              <a:rPr lang="en-US" smtClean="0"/>
              <a:pPr/>
              <a:t>6/18/2021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C7456C-DA84-4890-BC3A-0AEA2E33B1FB}" type="slidenum">
              <a:rPr lang="en-US" smtClean="0"/>
              <a:pPr/>
              <a:t>‹#›</a:t>
            </a:fld>
            <a:endParaRPr lang="en-US"/>
          </a:p>
        </p:txBody>
      </p:sp>
    </p:spTree>
    <p:extLst>
      <p:ext uri="{BB962C8B-B14F-4D97-AF65-F5344CB8AC3E}">
        <p14:creationId xmlns:p14="http://schemas.microsoft.com/office/powerpoint/2010/main" val="38548732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FC9AFF-B67C-41E5-A79F-AD8FAB68AA7F}" type="datetimeFigureOut">
              <a:rPr lang="en-US" smtClean="0"/>
              <a:pPr/>
              <a:t>6/18/2021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C7456C-DA84-4890-BC3A-0AEA2E33B1FB}" type="slidenum">
              <a:rPr lang="en-US" smtClean="0"/>
              <a:pPr/>
              <a:t>‹#›</a:t>
            </a:fld>
            <a:endParaRPr lang="en-US"/>
          </a:p>
        </p:txBody>
      </p:sp>
    </p:spTree>
    <p:extLst>
      <p:ext uri="{BB962C8B-B14F-4D97-AF65-F5344CB8AC3E}">
        <p14:creationId xmlns:p14="http://schemas.microsoft.com/office/powerpoint/2010/main" val="26606861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FC9AFF-B67C-41E5-A79F-AD8FAB68AA7F}" type="datetimeFigureOut">
              <a:rPr lang="en-US" smtClean="0"/>
              <a:pPr/>
              <a:t>6/18/2021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C7456C-DA84-4890-BC3A-0AEA2E33B1FB}" type="slidenum">
              <a:rPr lang="en-US" smtClean="0"/>
              <a:pPr/>
              <a:t>‹#›</a:t>
            </a:fld>
            <a:endParaRPr lang="en-US"/>
          </a:p>
        </p:txBody>
      </p:sp>
    </p:spTree>
    <p:extLst>
      <p:ext uri="{BB962C8B-B14F-4D97-AF65-F5344CB8AC3E}">
        <p14:creationId xmlns:p14="http://schemas.microsoft.com/office/powerpoint/2010/main" val="14485629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FC9AFF-B67C-41E5-A79F-AD8FAB68AA7F}" type="datetimeFigureOut">
              <a:rPr lang="en-US" smtClean="0"/>
              <a:pPr/>
              <a:t>6/18/2021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C7456C-DA84-4890-BC3A-0AEA2E33B1FB}" type="slidenum">
              <a:rPr lang="en-US" smtClean="0"/>
              <a:pPr/>
              <a:t>‹#›</a:t>
            </a:fld>
            <a:endParaRPr lang="en-US"/>
          </a:p>
        </p:txBody>
      </p:sp>
    </p:spTree>
    <p:extLst>
      <p:ext uri="{BB962C8B-B14F-4D97-AF65-F5344CB8AC3E}">
        <p14:creationId xmlns:p14="http://schemas.microsoft.com/office/powerpoint/2010/main" val="1286149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FC9AFF-B67C-41E5-A79F-AD8FAB68AA7F}" type="datetimeFigureOut">
              <a:rPr lang="en-US" smtClean="0"/>
              <a:pPr/>
              <a:t>6/18/2021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C7456C-DA84-4890-BC3A-0AEA2E33B1FB}" type="slidenum">
              <a:rPr lang="en-US" smtClean="0"/>
              <a:pPr/>
              <a:t>‹#›</a:t>
            </a:fld>
            <a:endParaRPr lang="en-US"/>
          </a:p>
        </p:txBody>
      </p:sp>
    </p:spTree>
    <p:extLst>
      <p:ext uri="{BB962C8B-B14F-4D97-AF65-F5344CB8AC3E}">
        <p14:creationId xmlns:p14="http://schemas.microsoft.com/office/powerpoint/2010/main" val="27272832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FC9AFF-B67C-41E5-A79F-AD8FAB68AA7F}" type="datetimeFigureOut">
              <a:rPr lang="en-US" smtClean="0"/>
              <a:pPr/>
              <a:t>6/18/2021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C7456C-DA84-4890-BC3A-0AEA2E33B1FB}" type="slidenum">
              <a:rPr lang="en-US" smtClean="0"/>
              <a:pPr/>
              <a:t>‹#›</a:t>
            </a:fld>
            <a:endParaRPr lang="en-US"/>
          </a:p>
        </p:txBody>
      </p:sp>
    </p:spTree>
    <p:extLst>
      <p:ext uri="{BB962C8B-B14F-4D97-AF65-F5344CB8AC3E}">
        <p14:creationId xmlns:p14="http://schemas.microsoft.com/office/powerpoint/2010/main" val="36067927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FC9AFF-B67C-41E5-A79F-AD8FAB68AA7F}" type="datetimeFigureOut">
              <a:rPr lang="en-US" smtClean="0"/>
              <a:pPr/>
              <a:t>6/18/2021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C7456C-DA84-4890-BC3A-0AEA2E33B1FB}" type="slidenum">
              <a:rPr lang="en-US" smtClean="0"/>
              <a:pPr/>
              <a:t>‹#›</a:t>
            </a:fld>
            <a:endParaRPr lang="en-US"/>
          </a:p>
        </p:txBody>
      </p:sp>
    </p:spTree>
    <p:extLst>
      <p:ext uri="{BB962C8B-B14F-4D97-AF65-F5344CB8AC3E}">
        <p14:creationId xmlns:p14="http://schemas.microsoft.com/office/powerpoint/2010/main" val="34090105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FC9AFF-B67C-41E5-A79F-AD8FAB68AA7F}" type="datetimeFigureOut">
              <a:rPr lang="en-US" smtClean="0"/>
              <a:pPr/>
              <a:t>6/18/2021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C7456C-DA84-4890-BC3A-0AEA2E33B1FB}" type="slidenum">
              <a:rPr lang="en-US" smtClean="0"/>
              <a:pPr/>
              <a:t>‹#›</a:t>
            </a:fld>
            <a:endParaRPr lang="en-US"/>
          </a:p>
        </p:txBody>
      </p:sp>
    </p:spTree>
    <p:extLst>
      <p:ext uri="{BB962C8B-B14F-4D97-AF65-F5344CB8AC3E}">
        <p14:creationId xmlns:p14="http://schemas.microsoft.com/office/powerpoint/2010/main" val="5428118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FC9AFF-B67C-41E5-A79F-AD8FAB68AA7F}" type="datetimeFigureOut">
              <a:rPr lang="en-US" smtClean="0"/>
              <a:pPr/>
              <a:t>6/18/2021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6C7456C-DA84-4890-BC3A-0AEA2E33B1FB}" type="slidenum">
              <a:rPr lang="en-US" smtClean="0"/>
              <a:pPr/>
              <a:t>‹#›</a:t>
            </a:fld>
            <a:endParaRPr lang="en-US"/>
          </a:p>
        </p:txBody>
      </p:sp>
    </p:spTree>
    <p:extLst>
      <p:ext uri="{BB962C8B-B14F-4D97-AF65-F5344CB8AC3E}">
        <p14:creationId xmlns:p14="http://schemas.microsoft.com/office/powerpoint/2010/main" val="1982692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FC9AFF-B67C-41E5-A79F-AD8FAB68AA7F}" type="datetimeFigureOut">
              <a:rPr lang="en-US" smtClean="0"/>
              <a:pPr/>
              <a:t>6/18/2021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6C7456C-DA84-4890-BC3A-0AEA2E33B1FB}" type="slidenum">
              <a:rPr lang="en-US" smtClean="0"/>
              <a:pPr/>
              <a:t>‹#›</a:t>
            </a:fld>
            <a:endParaRPr lang="en-US"/>
          </a:p>
        </p:txBody>
      </p:sp>
    </p:spTree>
    <p:extLst>
      <p:ext uri="{BB962C8B-B14F-4D97-AF65-F5344CB8AC3E}">
        <p14:creationId xmlns:p14="http://schemas.microsoft.com/office/powerpoint/2010/main" val="16555427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FC9AFF-B67C-41E5-A79F-AD8FAB68AA7F}" type="datetimeFigureOut">
              <a:rPr lang="en-US" smtClean="0"/>
              <a:pPr/>
              <a:t>6/18/2021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C7456C-DA84-4890-BC3A-0AEA2E33B1FB}" type="slidenum">
              <a:rPr lang="en-US" smtClean="0"/>
              <a:pPr/>
              <a:t>‹#›</a:t>
            </a:fld>
            <a:endParaRPr lang="en-US"/>
          </a:p>
        </p:txBody>
      </p:sp>
    </p:spTree>
    <p:extLst>
      <p:ext uri="{BB962C8B-B14F-4D97-AF65-F5344CB8AC3E}">
        <p14:creationId xmlns:p14="http://schemas.microsoft.com/office/powerpoint/2010/main" val="5248862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FC9AFF-B67C-41E5-A79F-AD8FAB68AA7F}" type="datetimeFigureOut">
              <a:rPr lang="en-US" smtClean="0"/>
              <a:pPr/>
              <a:t>6/18/2021</a:t>
            </a:fld>
            <a:endParaRPr lang="en-US"/>
          </a:p>
        </p:txBody>
      </p:sp>
      <p:sp>
        <p:nvSpPr>
          <p:cNvPr id="6" name="Footer Placeholder 5"/>
          <p:cNvSpPr>
            <a:spLocks noGrp="1"/>
          </p:cNvSpPr>
          <p:nvPr>
            <p:ph type="ftr" sz="quarter" idx="11"/>
          </p:nvPr>
        </p:nvSpPr>
        <p:spPr>
          <a:xfrm>
            <a:off x="1141412" y="5883275"/>
            <a:ext cx="5105400" cy="365125"/>
          </a:xfrm>
        </p:spPr>
        <p:txBody>
          <a:bodyPr/>
          <a:lstStyle/>
          <a:p>
            <a:endParaRPr lang="en-US"/>
          </a:p>
        </p:txBody>
      </p:sp>
      <p:sp>
        <p:nvSpPr>
          <p:cNvPr id="7" name="Slide Number Placeholder 6"/>
          <p:cNvSpPr>
            <a:spLocks noGrp="1"/>
          </p:cNvSpPr>
          <p:nvPr>
            <p:ph type="sldNum" sz="quarter" idx="12"/>
          </p:nvPr>
        </p:nvSpPr>
        <p:spPr>
          <a:xfrm>
            <a:off x="10742612" y="5883275"/>
            <a:ext cx="322567" cy="365125"/>
          </a:xfrm>
        </p:spPr>
        <p:txBody>
          <a:bodyPr/>
          <a:lstStyle/>
          <a:p>
            <a:fld id="{C6C7456C-DA84-4890-BC3A-0AEA2E33B1FB}" type="slidenum">
              <a:rPr lang="en-US" smtClean="0"/>
              <a:pPr/>
              <a:t>‹#›</a:t>
            </a:fld>
            <a:endParaRPr lang="en-US"/>
          </a:p>
        </p:txBody>
      </p:sp>
    </p:spTree>
    <p:extLst>
      <p:ext uri="{BB962C8B-B14F-4D97-AF65-F5344CB8AC3E}">
        <p14:creationId xmlns:p14="http://schemas.microsoft.com/office/powerpoint/2010/main" val="2249685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FC9AFF-B67C-41E5-A79F-AD8FAB68AA7F}" type="datetimeFigureOut">
              <a:rPr lang="en-US" smtClean="0"/>
              <a:pPr/>
              <a:t>6/18/2021</a:t>
            </a:fld>
            <a:endParaRPr lang="en-US"/>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C6C7456C-DA84-4890-BC3A-0AEA2E33B1FB}" type="slidenum">
              <a:rPr lang="en-US" smtClean="0"/>
              <a:pPr/>
              <a:t>‹#›</a:t>
            </a:fld>
            <a:endParaRPr lang="en-US"/>
          </a:p>
        </p:txBody>
      </p:sp>
    </p:spTree>
    <p:extLst>
      <p:ext uri="{BB962C8B-B14F-4D97-AF65-F5344CB8AC3E}">
        <p14:creationId xmlns:p14="http://schemas.microsoft.com/office/powerpoint/2010/main" val="32720336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1972" y="1609859"/>
            <a:ext cx="11037194" cy="3374264"/>
          </a:xfrm>
        </p:spPr>
        <p:txBody>
          <a:bodyPr>
            <a:noAutofit/>
          </a:bodyPr>
          <a:lstStyle/>
          <a:p>
            <a:r>
              <a:rPr lang="en-US" b="1" dirty="0" smtClean="0">
                <a:latin typeface="Times New Roman" panose="02020603050405020304" pitchFamily="18" charset="0"/>
                <a:cs typeface="Times New Roman" panose="02020603050405020304" pitchFamily="18" charset="0"/>
              </a:rPr>
              <a:t>Driver drowsiness system</a:t>
            </a:r>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598231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Existing System</a:t>
            </a:r>
            <a:endParaRPr lang="en-US" dirty="0"/>
          </a:p>
        </p:txBody>
      </p:sp>
      <p:sp>
        <p:nvSpPr>
          <p:cNvPr id="3" name="Content Placeholder 2"/>
          <p:cNvSpPr>
            <a:spLocks noGrp="1"/>
          </p:cNvSpPr>
          <p:nvPr>
            <p:ph idx="1"/>
          </p:nvPr>
        </p:nvSpPr>
        <p:spPr/>
        <p:txBody>
          <a:bodyPr>
            <a:normAutofit fontScale="92500" lnSpcReduction="10000"/>
          </a:bodyPr>
          <a:lstStyle/>
          <a:p>
            <a:r>
              <a:rPr lang="en-US" dirty="0"/>
              <a:t>In existing we are using eye blink sensor to detect the drowsiness of the person. It looks like normal spectacles attached with a sensor. The sensor emits infrared rays. If the sensor detect it is the sign of drowsiness so we can alert the driver by using Buzzer.</a:t>
            </a:r>
          </a:p>
          <a:p>
            <a:pPr marL="0" indent="0">
              <a:buNone/>
            </a:pPr>
            <a:r>
              <a:rPr lang="en-US" b="1" dirty="0"/>
              <a:t>Drawbacks:</a:t>
            </a:r>
          </a:p>
          <a:p>
            <a:r>
              <a:rPr lang="en-US" dirty="0" smtClean="0"/>
              <a:t>Long </a:t>
            </a:r>
            <a:r>
              <a:rPr lang="en-US" dirty="0"/>
              <a:t>exposure to the IR rays is injuries to eyes.</a:t>
            </a:r>
          </a:p>
          <a:p>
            <a:r>
              <a:rPr lang="en-US" dirty="0" smtClean="0"/>
              <a:t>People </a:t>
            </a:r>
            <a:r>
              <a:rPr lang="en-US" dirty="0"/>
              <a:t>who have eye sight cannot wear the spectacles as this spectacles don’t work as vision spectacles.</a:t>
            </a:r>
          </a:p>
          <a:p>
            <a:r>
              <a:rPr lang="en-US" dirty="0" smtClean="0"/>
              <a:t>This </a:t>
            </a:r>
            <a:r>
              <a:rPr lang="en-US" dirty="0"/>
              <a:t>sensor is in the middle of the spectacles so that the driver’s driving may be difficult.</a:t>
            </a:r>
          </a:p>
          <a:p>
            <a:endParaRPr lang="en-US" dirty="0"/>
          </a:p>
        </p:txBody>
      </p:sp>
    </p:spTree>
    <p:extLst>
      <p:ext uri="{BB962C8B-B14F-4D97-AF65-F5344CB8AC3E}">
        <p14:creationId xmlns:p14="http://schemas.microsoft.com/office/powerpoint/2010/main" val="38917486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style>
          <a:lnRef idx="3">
            <a:schemeClr val="lt1"/>
          </a:lnRef>
          <a:fillRef idx="1">
            <a:schemeClr val="accent3"/>
          </a:fillRef>
          <a:effectRef idx="1">
            <a:schemeClr val="accent3"/>
          </a:effectRef>
          <a:fontRef idx="minor">
            <a:schemeClr val="lt1"/>
          </a:fontRef>
        </p:style>
        <p:txBody>
          <a:bodyPr/>
          <a:lstStyle/>
          <a:p>
            <a:r>
              <a:rPr lang="en-US" dirty="0" smtClean="0">
                <a:solidFill>
                  <a:schemeClr val="tx1"/>
                </a:solidFill>
              </a:rPr>
              <a:t>Proposed System:</a:t>
            </a:r>
            <a:endParaRPr lang="en-US" dirty="0">
              <a:solidFill>
                <a:schemeClr val="tx1"/>
              </a:solidFill>
            </a:endParaRPr>
          </a:p>
        </p:txBody>
      </p:sp>
      <p:sp>
        <p:nvSpPr>
          <p:cNvPr id="3" name="Content Placeholder 2"/>
          <p:cNvSpPr>
            <a:spLocks noGrp="1"/>
          </p:cNvSpPr>
          <p:nvPr>
            <p:ph idx="1"/>
          </p:nvPr>
        </p:nvSpPr>
        <p:spPr>
          <a:xfrm>
            <a:off x="412124" y="1825625"/>
            <a:ext cx="10941676" cy="4351338"/>
          </a:xfrm>
        </p:spPr>
        <p:txBody>
          <a:bodyPr>
            <a:normAutofit/>
          </a:bodyPr>
          <a:lstStyle/>
          <a:p>
            <a:r>
              <a:rPr lang="en-US" dirty="0" smtClean="0"/>
              <a:t>In this project we are using raspberry pi and webcam. Web cam will continuously capture the driver’s eyes in real time and sends the information to the raspberry pi. Raspberry pi will verify the frames sent from the webcam whether the driver opened or closed his eye. If the driver closes his eyes it will detects the person is drowsy and sends buzzer indication to alert the driver.</a:t>
            </a:r>
          </a:p>
        </p:txBody>
      </p:sp>
    </p:spTree>
    <p:extLst>
      <p:ext uri="{BB962C8B-B14F-4D97-AF65-F5344CB8AC3E}">
        <p14:creationId xmlns:p14="http://schemas.microsoft.com/office/powerpoint/2010/main" val="34601933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3921" y="1260198"/>
            <a:ext cx="7239000" cy="670560"/>
          </a:xfrm>
          <a:noFill/>
          <a:ln>
            <a:noFill/>
          </a:ln>
        </p:spPr>
        <p:style>
          <a:lnRef idx="3">
            <a:schemeClr val="lt1"/>
          </a:lnRef>
          <a:fillRef idx="1">
            <a:schemeClr val="accent3"/>
          </a:fillRef>
          <a:effectRef idx="1">
            <a:schemeClr val="accent3"/>
          </a:effectRef>
          <a:fontRef idx="minor">
            <a:schemeClr val="lt1"/>
          </a:fontRef>
        </p:style>
        <p:txBody>
          <a:bodyPr>
            <a:normAutofit/>
          </a:bodyPr>
          <a:lstStyle/>
          <a:p>
            <a:pPr algn="l"/>
            <a:r>
              <a:rPr lang="en-US" b="1" dirty="0" smtClean="0">
                <a:solidFill>
                  <a:schemeClr val="tx1"/>
                </a:solidFill>
                <a:effectLst>
                  <a:glow rad="38100">
                    <a:schemeClr val="bg1">
                      <a:lumMod val="65000"/>
                      <a:lumOff val="35000"/>
                      <a:alpha val="40000"/>
                    </a:schemeClr>
                  </a:glow>
                </a:effectLst>
              </a:rPr>
              <a:t>Block Diagram</a:t>
            </a:r>
            <a:endParaRPr lang="en-US" b="1" dirty="0">
              <a:solidFill>
                <a:schemeClr val="tx1"/>
              </a:solidFill>
              <a:effectLst>
                <a:glow rad="38100">
                  <a:schemeClr val="bg1">
                    <a:lumMod val="65000"/>
                    <a:lumOff val="35000"/>
                    <a:alpha val="40000"/>
                  </a:schemeClr>
                </a:glow>
              </a:effectLst>
            </a:endParaRPr>
          </a:p>
        </p:txBody>
      </p:sp>
      <p:sp>
        <p:nvSpPr>
          <p:cNvPr id="4" name="Rectangle 3"/>
          <p:cNvSpPr/>
          <p:nvPr/>
        </p:nvSpPr>
        <p:spPr>
          <a:xfrm>
            <a:off x="2213023" y="3884612"/>
            <a:ext cx="12954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t>camera</a:t>
            </a:r>
            <a:endParaRPr lang="en-US" sz="2000" b="1" dirty="0"/>
          </a:p>
        </p:txBody>
      </p:sp>
      <p:sp>
        <p:nvSpPr>
          <p:cNvPr id="6" name="Rectangle 5"/>
          <p:cNvSpPr/>
          <p:nvPr/>
        </p:nvSpPr>
        <p:spPr>
          <a:xfrm>
            <a:off x="6263426" y="3808412"/>
            <a:ext cx="129540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t>Buzzer</a:t>
            </a:r>
            <a:endParaRPr lang="en-US" b="1" dirty="0"/>
          </a:p>
        </p:txBody>
      </p:sp>
      <p:sp>
        <p:nvSpPr>
          <p:cNvPr id="10" name="Rectangle 9"/>
          <p:cNvSpPr/>
          <p:nvPr/>
        </p:nvSpPr>
        <p:spPr>
          <a:xfrm>
            <a:off x="4110510" y="3884612"/>
            <a:ext cx="1524000" cy="19065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t>Raspberry pi</a:t>
            </a:r>
            <a:endParaRPr lang="en-US" b="1" dirty="0"/>
          </a:p>
        </p:txBody>
      </p:sp>
      <p:cxnSp>
        <p:nvCxnSpPr>
          <p:cNvPr id="45" name="Straight Arrow Connector 44"/>
          <p:cNvCxnSpPr/>
          <p:nvPr/>
        </p:nvCxnSpPr>
        <p:spPr>
          <a:xfrm>
            <a:off x="3500910" y="4111624"/>
            <a:ext cx="6096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5644168" y="4149231"/>
            <a:ext cx="6096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36091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1565" y="2554310"/>
            <a:ext cx="9905998" cy="1360868"/>
          </a:xfrm>
        </p:spPr>
        <p:txBody>
          <a:bodyPr/>
          <a:lstStyle/>
          <a:p>
            <a:pPr algn="ctr"/>
            <a:r>
              <a:rPr lang="en-US" b="1" dirty="0"/>
              <a:t>Hardware </a:t>
            </a:r>
            <a:r>
              <a:rPr lang="en-US" b="1" dirty="0" smtClean="0"/>
              <a:t>Requirements</a:t>
            </a:r>
            <a:endParaRPr lang="en-US" dirty="0"/>
          </a:p>
        </p:txBody>
      </p:sp>
      <p:sp>
        <p:nvSpPr>
          <p:cNvPr id="3" name="Content Placeholder 2"/>
          <p:cNvSpPr>
            <a:spLocks noGrp="1"/>
          </p:cNvSpPr>
          <p:nvPr>
            <p:ph idx="4294967295"/>
          </p:nvPr>
        </p:nvSpPr>
        <p:spPr>
          <a:xfrm>
            <a:off x="0" y="2667000"/>
            <a:ext cx="9906000" cy="3124200"/>
          </a:xfrm>
        </p:spPr>
        <p:txBody>
          <a:bodyPr>
            <a:normAutofit/>
          </a:bodyPr>
          <a:lstStyle/>
          <a:p>
            <a:pPr marL="0" indent="0">
              <a:buNone/>
            </a:pPr>
            <a:r>
              <a:rPr lang="en-US" b="1" dirty="0" smtClean="0"/>
              <a:t/>
            </a:r>
            <a:br>
              <a:rPr lang="en-US" b="1" dirty="0" smtClean="0"/>
            </a:br>
            <a:endParaRPr lang="en-US" dirty="0"/>
          </a:p>
        </p:txBody>
      </p:sp>
    </p:spTree>
    <p:extLst>
      <p:ext uri="{BB962C8B-B14F-4D97-AF65-F5344CB8AC3E}">
        <p14:creationId xmlns:p14="http://schemas.microsoft.com/office/powerpoint/2010/main" val="35449985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5503" y="339144"/>
            <a:ext cx="9905998" cy="1309352"/>
          </a:xfrm>
        </p:spPr>
        <p:txBody>
          <a:bodyPr>
            <a:normAutofit/>
          </a:bodyPr>
          <a:lstStyle/>
          <a:p>
            <a:r>
              <a:rPr lang="en-US" sz="2400" b="1" dirty="0">
                <a:latin typeface="Times New Roman" panose="02020603050405020304" pitchFamily="18" charset="0"/>
                <a:cs typeface="Times New Roman" panose="02020603050405020304" pitchFamily="18" charset="0"/>
              </a:rPr>
              <a:t>Raspberry Pi</a:t>
            </a:r>
          </a:p>
        </p:txBody>
      </p:sp>
      <p:sp>
        <p:nvSpPr>
          <p:cNvPr id="3" name="Content Placeholder 2"/>
          <p:cNvSpPr>
            <a:spLocks noGrp="1"/>
          </p:cNvSpPr>
          <p:nvPr>
            <p:ph idx="1"/>
          </p:nvPr>
        </p:nvSpPr>
        <p:spPr>
          <a:xfrm>
            <a:off x="832320" y="1778356"/>
            <a:ext cx="9905998" cy="3124201"/>
          </a:xfrm>
        </p:spPr>
        <p:txBody>
          <a:bodyPr/>
          <a:lstStyle/>
          <a:p>
            <a:pPr marL="0" indent="0">
              <a:buNone/>
            </a:pPr>
            <a:r>
              <a:rPr lang="en-US" dirty="0">
                <a:solidFill>
                  <a:schemeClr val="tx1"/>
                </a:solidFill>
                <a:latin typeface="Times New Roman" panose="02020603050405020304" pitchFamily="18" charset="0"/>
                <a:cs typeface="Times New Roman" panose="02020603050405020304" pitchFamily="18" charset="0"/>
              </a:rPr>
              <a:t>Raspberry PI 3 It is a sort of development board which has the modules like WIFI and Bluetooth comes on board, we can connect any form of sensors to raspberry pi3 through the GPIO pins. it has forty GPIO pins 4 USB ports ,1 LAN port ,1 port for electricity supply and it has on </a:t>
            </a:r>
            <a:r>
              <a:rPr lang="en-US" dirty="0" smtClean="0">
                <a:solidFill>
                  <a:schemeClr val="tx1"/>
                </a:solidFill>
                <a:latin typeface="Times New Roman" panose="02020603050405020304" pitchFamily="18" charset="0"/>
                <a:cs typeface="Times New Roman" panose="02020603050405020304" pitchFamily="18" charset="0"/>
              </a:rPr>
              <a:t>board </a:t>
            </a:r>
            <a:r>
              <a:rPr lang="en-US" dirty="0">
                <a:solidFill>
                  <a:schemeClr val="tx1"/>
                </a:solidFill>
                <a:latin typeface="Times New Roman" panose="02020603050405020304" pitchFamily="18" charset="0"/>
                <a:cs typeface="Times New Roman" panose="02020603050405020304" pitchFamily="18" charset="0"/>
              </a:rPr>
              <a:t>provided with 1gb RAM </a:t>
            </a:r>
          </a:p>
        </p:txBody>
      </p:sp>
      <p:pic>
        <p:nvPicPr>
          <p:cNvPr id="5" name="Picture 4" descr="Z:\pictures\Raspberry pi.jpg"/>
          <p:cNvPicPr/>
          <p:nvPr/>
        </p:nvPicPr>
        <p:blipFill>
          <a:blip r:embed="rId2">
            <a:extLst>
              <a:ext uri="{28A0092B-C50C-407E-A947-70E740481C1C}">
                <a14:useLocalDpi xmlns:a14="http://schemas.microsoft.com/office/drawing/2010/main" val="0"/>
              </a:ext>
            </a:extLst>
          </a:blip>
          <a:srcRect/>
          <a:stretch>
            <a:fillRect/>
          </a:stretch>
        </p:blipFill>
        <p:spPr bwMode="auto">
          <a:xfrm>
            <a:off x="7733763" y="3968840"/>
            <a:ext cx="4038600" cy="2438400"/>
          </a:xfrm>
          <a:prstGeom prst="rect">
            <a:avLst/>
          </a:prstGeom>
          <a:noFill/>
          <a:ln>
            <a:noFill/>
          </a:ln>
        </p:spPr>
      </p:pic>
    </p:spTree>
    <p:extLst>
      <p:ext uri="{BB962C8B-B14F-4D97-AF65-F5344CB8AC3E}">
        <p14:creationId xmlns:p14="http://schemas.microsoft.com/office/powerpoint/2010/main" val="5110230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b="1" dirty="0">
                <a:latin typeface="Times New Roman" panose="02020603050405020304" pitchFamily="18" charset="0"/>
                <a:cs typeface="Times New Roman" panose="02020603050405020304" pitchFamily="18" charset="0"/>
              </a:rPr>
              <a:t>Web Camera</a:t>
            </a:r>
          </a:p>
        </p:txBody>
      </p:sp>
      <p:sp>
        <p:nvSpPr>
          <p:cNvPr id="3" name="Content Placeholder 2"/>
          <p:cNvSpPr>
            <a:spLocks noGrp="1"/>
          </p:cNvSpPr>
          <p:nvPr>
            <p:ph idx="1"/>
          </p:nvPr>
        </p:nvSpPr>
        <p:spPr>
          <a:xfrm>
            <a:off x="1115655" y="1971540"/>
            <a:ext cx="9905998" cy="3124201"/>
          </a:xfrm>
        </p:spPr>
        <p:txBody>
          <a:bodyPr/>
          <a:lstStyle/>
          <a:p>
            <a:pPr marL="0" indent="0" algn="just">
              <a:buNone/>
            </a:pPr>
            <a:r>
              <a:rPr lang="en-US" dirty="0">
                <a:solidFill>
                  <a:schemeClr val="tx1"/>
                </a:solidFill>
                <a:latin typeface="Times New Roman" panose="02020603050405020304" pitchFamily="18" charset="0"/>
                <a:cs typeface="Times New Roman" panose="02020603050405020304" pitchFamily="18" charset="0"/>
              </a:rPr>
              <a:t>A webcam is a small digital video camera directly or indirectly connected to a computer or a computer network.</a:t>
            </a:r>
          </a:p>
          <a:p>
            <a:pPr marL="0" indent="0" algn="just">
              <a:buNone/>
            </a:pPr>
            <a:r>
              <a:rPr lang="en-US" dirty="0">
                <a:solidFill>
                  <a:schemeClr val="tx1"/>
                </a:solidFill>
                <a:latin typeface="Times New Roman" panose="02020603050405020304" pitchFamily="18" charset="0"/>
                <a:cs typeface="Times New Roman" panose="02020603050405020304" pitchFamily="18" charset="0"/>
              </a:rPr>
              <a:t>Webcams come with software that needs to be installed on the computer to help users record video on or stream it from the Web. Webcams are capable of taking pictures as well as high-definition videos, although the video quality can be lower compared to other camera models.</a:t>
            </a:r>
          </a:p>
          <a:p>
            <a:pPr marL="0" indent="0">
              <a:buNone/>
            </a:pPr>
            <a:endParaRPr lang="en-US" dirty="0"/>
          </a:p>
        </p:txBody>
      </p:sp>
      <p:pic>
        <p:nvPicPr>
          <p:cNvPr id="4" name="Picture 3"/>
          <p:cNvPicPr>
            <a:picLocks noChangeAspect="1"/>
          </p:cNvPicPr>
          <p:nvPr/>
        </p:nvPicPr>
        <p:blipFill>
          <a:blip r:embed="rId2"/>
          <a:stretch>
            <a:fillRect/>
          </a:stretch>
        </p:blipFill>
        <p:spPr>
          <a:xfrm>
            <a:off x="8610601" y="4447505"/>
            <a:ext cx="2143125" cy="2143125"/>
          </a:xfrm>
          <a:prstGeom prst="rect">
            <a:avLst/>
          </a:prstGeom>
        </p:spPr>
      </p:pic>
    </p:spTree>
    <p:extLst>
      <p:ext uri="{BB962C8B-B14F-4D97-AF65-F5344CB8AC3E}">
        <p14:creationId xmlns:p14="http://schemas.microsoft.com/office/powerpoint/2010/main" val="21911629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819400" y="2590800"/>
            <a:ext cx="7200900" cy="1485900"/>
          </a:xfrm>
        </p:spPr>
        <p:txBody>
          <a:bodyPr/>
          <a:lstStyle/>
          <a:p>
            <a:pPr algn="ctr"/>
            <a:r>
              <a:rPr lang="en-US" b="1" dirty="0" smtClean="0">
                <a:latin typeface="Times New Roman" panose="02020603050405020304" pitchFamily="18" charset="0"/>
                <a:cs typeface="Times New Roman" panose="02020603050405020304" pitchFamily="18" charset="0"/>
              </a:rPr>
              <a:t>Software Requirements</a:t>
            </a:r>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25425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52700" y="685800"/>
            <a:ext cx="7200900" cy="838200"/>
          </a:xfrm>
        </p:spPr>
        <p:txBody>
          <a:bodyPr>
            <a:normAutofit/>
          </a:bodyPr>
          <a:lstStyle/>
          <a:p>
            <a:r>
              <a:rPr lang="en-US" sz="3600" b="1" dirty="0">
                <a:solidFill>
                  <a:srgbClr val="00B0F0"/>
                </a:solidFill>
                <a:latin typeface="Times New Roman" panose="02020603050405020304" pitchFamily="18" charset="0"/>
                <a:cs typeface="Times New Roman" panose="02020603050405020304" pitchFamily="18" charset="0"/>
              </a:rPr>
              <a:t>Downloading Noobs</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62201" y="1447800"/>
            <a:ext cx="5669667" cy="2743200"/>
          </a:xfrm>
        </p:spPr>
      </p:pic>
      <p:pic>
        <p:nvPicPr>
          <p:cNvPr id="5"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8400" y="4191000"/>
            <a:ext cx="4229690" cy="2450648"/>
          </a:xfrm>
          <a:prstGeom prst="rect">
            <a:avLst/>
          </a:prstGeom>
        </p:spPr>
      </p:pic>
    </p:spTree>
    <p:extLst>
      <p:ext uri="{BB962C8B-B14F-4D97-AF65-F5344CB8AC3E}">
        <p14:creationId xmlns:p14="http://schemas.microsoft.com/office/powerpoint/2010/main" val="31765743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0" y="1143000"/>
            <a:ext cx="7200900" cy="838200"/>
          </a:xfrm>
        </p:spPr>
        <p:txBody>
          <a:bodyPr>
            <a:normAutofit/>
          </a:bodyPr>
          <a:lstStyle/>
          <a:p>
            <a:r>
              <a:rPr lang="en-US" sz="4000" b="1" dirty="0">
                <a:solidFill>
                  <a:srgbClr val="0070C0"/>
                </a:solidFill>
                <a:latin typeface="Times New Roman" panose="02020603050405020304" pitchFamily="18" charset="0"/>
                <a:cs typeface="Times New Roman" panose="02020603050405020304" pitchFamily="18" charset="0"/>
              </a:rPr>
              <a:t>Set up your SD card</a:t>
            </a:r>
            <a:endParaRPr lang="en-US" sz="40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algn="just">
              <a:lnSpc>
                <a:spcPct val="100000"/>
              </a:lnSpc>
            </a:pPr>
            <a:r>
              <a:rPr lang="en-US" sz="2400" dirty="0">
                <a:solidFill>
                  <a:schemeClr val="tx1"/>
                </a:solidFill>
                <a:latin typeface="Times New Roman" panose="02020603050405020304" pitchFamily="18" charset="0"/>
                <a:cs typeface="Times New Roman" panose="02020603050405020304" pitchFamily="18" charset="0"/>
              </a:rPr>
              <a:t>Format the SD card using SD Formatter 4.0</a:t>
            </a:r>
          </a:p>
          <a:p>
            <a:pPr algn="just">
              <a:lnSpc>
                <a:spcPct val="100000"/>
              </a:lnSpc>
            </a:pPr>
            <a:r>
              <a:rPr lang="en-US" sz="2400" dirty="0">
                <a:solidFill>
                  <a:schemeClr val="tx1"/>
                </a:solidFill>
                <a:latin typeface="Times New Roman" panose="02020603050405020304" pitchFamily="18" charset="0"/>
                <a:cs typeface="Times New Roman" panose="02020603050405020304" pitchFamily="18" charset="0"/>
              </a:rPr>
              <a:t>Download NOOBS</a:t>
            </a:r>
          </a:p>
          <a:p>
            <a:pPr algn="just">
              <a:lnSpc>
                <a:spcPct val="100000"/>
              </a:lnSpc>
            </a:pPr>
            <a:r>
              <a:rPr lang="en-US" sz="2400" dirty="0">
                <a:solidFill>
                  <a:schemeClr val="tx1"/>
                </a:solidFill>
                <a:latin typeface="Times New Roman" panose="02020603050405020304" pitchFamily="18" charset="0"/>
                <a:cs typeface="Times New Roman" panose="02020603050405020304" pitchFamily="18" charset="0"/>
              </a:rPr>
              <a:t>Extract NOOBS from the zip archive</a:t>
            </a:r>
          </a:p>
          <a:p>
            <a:pPr algn="just">
              <a:lnSpc>
                <a:spcPct val="100000"/>
              </a:lnSpc>
            </a:pPr>
            <a:r>
              <a:rPr lang="en-US" sz="2400" dirty="0">
                <a:solidFill>
                  <a:schemeClr val="tx1"/>
                </a:solidFill>
                <a:latin typeface="Times New Roman" panose="02020603050405020304" pitchFamily="18" charset="0"/>
                <a:cs typeface="Times New Roman" panose="02020603050405020304" pitchFamily="18" charset="0"/>
              </a:rPr>
              <a:t>Copy all the files to SD card</a:t>
            </a:r>
          </a:p>
        </p:txBody>
      </p:sp>
    </p:spTree>
    <p:extLst>
      <p:ext uri="{BB962C8B-B14F-4D97-AF65-F5344CB8AC3E}">
        <p14:creationId xmlns:p14="http://schemas.microsoft.com/office/powerpoint/2010/main" val="197510119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Copying Noobs to Formatted SD Card</a:t>
            </a:r>
            <a:endParaRPr lang="en-US" b="1" dirty="0"/>
          </a:p>
        </p:txBody>
      </p:sp>
      <p:pic>
        <p:nvPicPr>
          <p:cNvPr id="14" name="Content Placeholder 1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97614" y="2286000"/>
            <a:ext cx="6911072" cy="3581400"/>
          </a:xfrm>
        </p:spPr>
      </p:pic>
    </p:spTree>
    <p:extLst>
      <p:ext uri="{BB962C8B-B14F-4D97-AF65-F5344CB8AC3E}">
        <p14:creationId xmlns:p14="http://schemas.microsoft.com/office/powerpoint/2010/main" val="240035181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8955" y="91113"/>
            <a:ext cx="10515600" cy="1003591"/>
          </a:xfrm>
        </p:spPr>
        <p:txBody>
          <a:bodyPr/>
          <a:lstStyle/>
          <a:p>
            <a:r>
              <a:rPr lang="en-US" dirty="0" smtClean="0">
                <a:latin typeface="Times New Roman" panose="02020603050405020304" pitchFamily="18" charset="0"/>
                <a:cs typeface="Times New Roman" panose="02020603050405020304" pitchFamily="18" charset="0"/>
              </a:rPr>
              <a:t>Introduction:</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553792" y="1094704"/>
            <a:ext cx="10800008" cy="5082259"/>
          </a:xfrm>
        </p:spPr>
        <p:txBody>
          <a:bodyPr>
            <a:normAutofit/>
          </a:bodyPr>
          <a:lstStyle/>
          <a:p>
            <a:pPr lvl="1" algn="just"/>
            <a:r>
              <a:rPr lang="en-US" dirty="0"/>
              <a:t>Drowsy driving is one of the major causes behind fatal road accidents. One of the recent study shows that one out of five road accidents are caused by drowsy driving which is roughly around 21% of road accidents, and this percentage is increasing every year as per global status report on road </a:t>
            </a:r>
            <a:r>
              <a:rPr lang="en-US" dirty="0" smtClean="0"/>
              <a:t>safety, </a:t>
            </a:r>
            <a:r>
              <a:rPr lang="en-US" dirty="0"/>
              <a:t>based on the data from 180 different countries. This certainly highlights the fact that across the world the total numbers of road traffic deaths are very high due to driver’s drowsiness. Driver fatigue, drink-and-drive and carelessness are coming forward as major reasons behind such road accidents. Many lives and families are getting affected due to this across various countries. Real time drowsy driving detection is one of the best possible major that can be implemented to assist drivers to make them aware of drowsy driving conditions. Such driver </a:t>
            </a:r>
            <a:r>
              <a:rPr lang="en-US" dirty="0" smtClean="0"/>
              <a:t>behavioral </a:t>
            </a:r>
            <a:r>
              <a:rPr lang="en-US" dirty="0"/>
              <a:t>state detection system can help in catching the driver drowsy conditions early and can possibly avoid mishaps. With this paper, we are presenting technique to detect driver drowsiness using of Open CV, raspberry </a:t>
            </a:r>
            <a:r>
              <a:rPr lang="en-US" dirty="0" smtClean="0"/>
              <a:t>pi.</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112893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52700" y="685800"/>
            <a:ext cx="7200900" cy="914400"/>
          </a:xfrm>
        </p:spPr>
        <p:txBody>
          <a:bodyPr>
            <a:noAutofit/>
          </a:bodyPr>
          <a:lstStyle/>
          <a:p>
            <a:pPr algn="ctr"/>
            <a:r>
              <a:rPr lang="en-US" b="1" dirty="0">
                <a:solidFill>
                  <a:srgbClr val="0070C0"/>
                </a:solidFill>
                <a:latin typeface="Times New Roman" panose="02020603050405020304" pitchFamily="18" charset="0"/>
                <a:cs typeface="Times New Roman" panose="02020603050405020304" pitchFamily="18" charset="0"/>
              </a:rPr>
              <a:t>Noobs installation After Inserting SD card in Raspberry Pi</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24201" y="2819401"/>
            <a:ext cx="4901283" cy="3637431"/>
          </a:xfrm>
        </p:spPr>
      </p:pic>
    </p:spTree>
    <p:extLst>
      <p:ext uri="{BB962C8B-B14F-4D97-AF65-F5344CB8AC3E}">
        <p14:creationId xmlns:p14="http://schemas.microsoft.com/office/powerpoint/2010/main" val="78799860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1" y="838200"/>
            <a:ext cx="6447501" cy="577312"/>
          </a:xfrm>
        </p:spPr>
        <p:txBody>
          <a:bodyPr>
            <a:normAutofit fontScale="90000"/>
          </a:bodyPr>
          <a:lstStyle/>
          <a:p>
            <a:pPr algn="ctr"/>
            <a:r>
              <a:rPr lang="en-US" dirty="0" smtClean="0">
                <a:solidFill>
                  <a:srgbClr val="0070C0"/>
                </a:solidFill>
                <a:latin typeface="Times New Roman" panose="02020603050405020304" pitchFamily="18" charset="0"/>
                <a:cs typeface="Times New Roman" panose="02020603050405020304" pitchFamily="18" charset="0"/>
              </a:rPr>
              <a:t>Raspberry pi setup</a:t>
            </a:r>
            <a:endParaRPr lang="en-US" dirty="0">
              <a:solidFill>
                <a:srgbClr val="0070C0"/>
              </a:solidFill>
              <a:latin typeface="Times New Roman" panose="02020603050405020304" pitchFamily="18" charset="0"/>
              <a:cs typeface="Times New Roman" panose="02020603050405020304" pitchFamily="18" charset="0"/>
            </a:endParaRPr>
          </a:p>
        </p:txBody>
      </p:sp>
      <p:pic>
        <p:nvPicPr>
          <p:cNvPr id="10" name="Content Placeholder 9"/>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43201" y="2362200"/>
            <a:ext cx="5567617" cy="3842440"/>
          </a:xfrm>
        </p:spPr>
      </p:pic>
    </p:spTree>
    <p:extLst>
      <p:ext uri="{BB962C8B-B14F-4D97-AF65-F5344CB8AC3E}">
        <p14:creationId xmlns:p14="http://schemas.microsoft.com/office/powerpoint/2010/main" val="188561298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1" y="685800"/>
            <a:ext cx="6447501" cy="990600"/>
          </a:xfrm>
        </p:spPr>
        <p:txBody>
          <a:bodyPr/>
          <a:lstStyle/>
          <a:p>
            <a:pPr algn="just"/>
            <a:r>
              <a:rPr lang="en-US" b="1" dirty="0" smtClean="0">
                <a:solidFill>
                  <a:srgbClr val="0070C0"/>
                </a:solidFill>
                <a:latin typeface="Times New Roman" panose="02020603050405020304" pitchFamily="18" charset="0"/>
                <a:cs typeface="Times New Roman" panose="02020603050405020304" pitchFamily="18" charset="0"/>
              </a:rPr>
              <a:t>Raspberry Pi Desktop</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86000" y="2133600"/>
            <a:ext cx="5750076" cy="3234418"/>
          </a:xfrm>
        </p:spPr>
      </p:pic>
    </p:spTree>
    <p:extLst>
      <p:ext uri="{BB962C8B-B14F-4D97-AF65-F5344CB8AC3E}">
        <p14:creationId xmlns:p14="http://schemas.microsoft.com/office/powerpoint/2010/main" val="21448180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3600" y="685800"/>
            <a:ext cx="7200900" cy="838200"/>
          </a:xfrm>
        </p:spPr>
        <p:txBody>
          <a:bodyPr/>
          <a:lstStyle/>
          <a:p>
            <a:pPr algn="just"/>
            <a:r>
              <a:rPr lang="en-US" b="1" dirty="0" smtClean="0">
                <a:solidFill>
                  <a:srgbClr val="0070C0"/>
                </a:solidFill>
                <a:latin typeface="Times New Roman" panose="02020603050405020304" pitchFamily="18" charset="0"/>
                <a:cs typeface="Times New Roman" panose="02020603050405020304" pitchFamily="18" charset="0"/>
              </a:rPr>
              <a:t>Features of python</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62200" y="1828800"/>
            <a:ext cx="6410540" cy="3553340"/>
          </a:xfrm>
        </p:spPr>
      </p:pic>
    </p:spTree>
    <p:extLst>
      <p:ext uri="{BB962C8B-B14F-4D97-AF65-F5344CB8AC3E}">
        <p14:creationId xmlns:p14="http://schemas.microsoft.com/office/powerpoint/2010/main" val="1396128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685800"/>
            <a:ext cx="7772400" cy="914400"/>
          </a:xfrm>
        </p:spPr>
        <p:txBody>
          <a:bodyPr/>
          <a:lstStyle/>
          <a:p>
            <a:pPr algn="just"/>
            <a:r>
              <a:rPr lang="en-US" b="1" dirty="0" smtClean="0">
                <a:solidFill>
                  <a:srgbClr val="0070C0"/>
                </a:solidFill>
                <a:latin typeface="Times New Roman" panose="02020603050405020304" pitchFamily="18" charset="0"/>
                <a:cs typeface="Times New Roman" panose="02020603050405020304" pitchFamily="18" charset="0"/>
              </a:rPr>
              <a:t>Python IDE</a:t>
            </a:r>
            <a:endParaRPr lang="en-US" b="1" dirty="0">
              <a:solidFill>
                <a:srgbClr val="0070C0"/>
              </a:solidFill>
              <a:latin typeface="Times New Roman" panose="02020603050405020304" pitchFamily="18" charset="0"/>
              <a:cs typeface="Times New Roman" panose="02020603050405020304" pitchFamily="18" charset="0"/>
            </a:endParaRPr>
          </a:p>
        </p:txBody>
      </p:sp>
      <p:pic>
        <p:nvPicPr>
          <p:cNvPr id="3074" name="Picture 2" descr="running python program in raspberry pi using python IDE "/>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38400" y="2209800"/>
            <a:ext cx="6017230" cy="31271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12798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lgn="just">
              <a:buNone/>
            </a:pPr>
            <a:r>
              <a:rPr lang="en-US" b="1" dirty="0">
                <a:effectLst/>
              </a:rPr>
              <a:t>Applications:</a:t>
            </a:r>
            <a:endParaRPr lang="en-US" dirty="0">
              <a:effectLst/>
            </a:endParaRPr>
          </a:p>
          <a:p>
            <a:pPr lvl="0" algn="just"/>
            <a:r>
              <a:rPr lang="en-US" dirty="0">
                <a:effectLst/>
              </a:rPr>
              <a:t>Vehicles</a:t>
            </a:r>
          </a:p>
          <a:p>
            <a:pPr marL="0" indent="0" algn="just">
              <a:buNone/>
            </a:pPr>
            <a:r>
              <a:rPr lang="en-US" b="1" dirty="0">
                <a:effectLst/>
              </a:rPr>
              <a:t>Advantages:</a:t>
            </a:r>
            <a:endParaRPr lang="en-US" dirty="0">
              <a:effectLst/>
            </a:endParaRPr>
          </a:p>
          <a:p>
            <a:pPr lvl="0" algn="just"/>
            <a:r>
              <a:rPr lang="en-US" dirty="0">
                <a:effectLst/>
              </a:rPr>
              <a:t>Reduces </a:t>
            </a:r>
            <a:r>
              <a:rPr lang="en-US" dirty="0" smtClean="0">
                <a:effectLst/>
              </a:rPr>
              <a:t>accidents</a:t>
            </a:r>
            <a:endParaRPr lang="en-US" dirty="0">
              <a:effectLst/>
            </a:endParaRPr>
          </a:p>
          <a:p>
            <a:pPr lvl="0" algn="just"/>
            <a:r>
              <a:rPr lang="en-US" dirty="0">
                <a:effectLst/>
              </a:rPr>
              <a:t>Saves lives</a:t>
            </a:r>
          </a:p>
          <a:p>
            <a:endParaRPr lang="en-US" dirty="0"/>
          </a:p>
        </p:txBody>
      </p:sp>
    </p:spTree>
    <p:extLst>
      <p:ext uri="{BB962C8B-B14F-4D97-AF65-F5344CB8AC3E}">
        <p14:creationId xmlns:p14="http://schemas.microsoft.com/office/powerpoint/2010/main" val="33161303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normAutofit/>
          </a:bodyPr>
          <a:lstStyle/>
          <a:p>
            <a:pPr marL="0" indent="0" algn="just">
              <a:buNone/>
            </a:pPr>
            <a:r>
              <a:rPr lang="en-US" dirty="0"/>
              <a:t>The Drowsiness Detection System developed based on eye closure of the driver can differentiate normal eye blink and drowsiness and detect the drowsiness while driving. The proposed system can prevent the accidents due to the sleepiness while driving. The system works well even in case of drivers wearing spectacles and even under low light conditions if the camera delivers better output. Information about the head and eyes position is obtained through </a:t>
            </a:r>
            <a:r>
              <a:rPr lang="en-US"/>
              <a:t>various </a:t>
            </a:r>
            <a:r>
              <a:rPr lang="en-US" smtClean="0"/>
              <a:t>self-developed. </a:t>
            </a:r>
            <a:r>
              <a:rPr lang="en-US" dirty="0"/>
              <a:t>During the monitoring, the system is able to decide if the eyes are opened or closed. When the eyes have been closed for too long, a warning signal is issued. </a:t>
            </a:r>
          </a:p>
        </p:txBody>
      </p:sp>
    </p:spTree>
    <p:extLst>
      <p:ext uri="{BB962C8B-B14F-4D97-AF65-F5344CB8AC3E}">
        <p14:creationId xmlns:p14="http://schemas.microsoft.com/office/powerpoint/2010/main" val="42159857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fontScale="55000" lnSpcReduction="20000"/>
          </a:bodyPr>
          <a:lstStyle/>
          <a:p>
            <a:r>
              <a:rPr lang="en-US" dirty="0" err="1" smtClean="0"/>
              <a:t>Eyosiyas</a:t>
            </a:r>
            <a:r>
              <a:rPr lang="en-US" dirty="0" smtClean="0"/>
              <a:t> </a:t>
            </a:r>
            <a:r>
              <a:rPr lang="en-US" dirty="0" err="1"/>
              <a:t>Tadesse</a:t>
            </a:r>
            <a:r>
              <a:rPr lang="en-US" dirty="0"/>
              <a:t>, </a:t>
            </a:r>
            <a:r>
              <a:rPr lang="en-US" dirty="0" err="1"/>
              <a:t>Weihua</a:t>
            </a:r>
            <a:r>
              <a:rPr lang="en-US" dirty="0"/>
              <a:t> Sheng, </a:t>
            </a:r>
            <a:r>
              <a:rPr lang="en-US" dirty="0" err="1"/>
              <a:t>Meiqin</a:t>
            </a:r>
            <a:r>
              <a:rPr lang="en-US" dirty="0"/>
              <a:t> Liu,” Driver Drowsiness Detection through HMM based Dynamic Modeling.” 2014 IEEE International Conference on Robotics &amp; Automation (ICRA) Hong Kong Convention and Exhibition Center May 31 - June 7, 2014. Hong Kong, China. </a:t>
            </a:r>
            <a:endParaRPr lang="en-US" dirty="0" smtClean="0"/>
          </a:p>
          <a:p>
            <a:r>
              <a:rPr lang="en-US" dirty="0"/>
              <a:t>Zhang, Wei; Cheng, Bo; Lin, </a:t>
            </a:r>
            <a:r>
              <a:rPr lang="en-US" dirty="0" err="1"/>
              <a:t>Yingzi</a:t>
            </a:r>
            <a:r>
              <a:rPr lang="en-US" dirty="0"/>
              <a:t>,” Driver drowsiness recognition based on computer vision technology.” Published in: Tsinghua Science and Technology (Volume: 17, Issue: 3) Page(s):354 - 362 Date of Publication: June </a:t>
            </a:r>
            <a:r>
              <a:rPr lang="en-US" dirty="0" smtClean="0"/>
              <a:t>2012.</a:t>
            </a:r>
          </a:p>
          <a:p>
            <a:r>
              <a:rPr lang="en-US" dirty="0"/>
              <a:t>Gustavo A. </a:t>
            </a:r>
            <a:r>
              <a:rPr lang="en-US" dirty="0" err="1"/>
              <a:t>Peláez</a:t>
            </a:r>
            <a:r>
              <a:rPr lang="en-US" dirty="0"/>
              <a:t> C., Fernando </a:t>
            </a:r>
            <a:r>
              <a:rPr lang="en-US" dirty="0" err="1"/>
              <a:t>García</a:t>
            </a:r>
            <a:r>
              <a:rPr lang="en-US" dirty="0"/>
              <a:t>, Arturo de la </a:t>
            </a:r>
            <a:r>
              <a:rPr lang="en-US" dirty="0" err="1"/>
              <a:t>Escalera</a:t>
            </a:r>
            <a:r>
              <a:rPr lang="en-US" dirty="0"/>
              <a:t>, and José </a:t>
            </a:r>
            <a:r>
              <a:rPr lang="en-US" dirty="0" err="1"/>
              <a:t>María</a:t>
            </a:r>
            <a:r>
              <a:rPr lang="en-US" dirty="0"/>
              <a:t> </a:t>
            </a:r>
            <a:r>
              <a:rPr lang="en-US" dirty="0" err="1"/>
              <a:t>Armingol</a:t>
            </a:r>
            <a:r>
              <a:rPr lang="en-US" dirty="0"/>
              <a:t>,” Driver Monitoring Based on Low-Cost 3-D Sensors.” IEEE TRANSACTIONS ON INTELLIGENT TRANSPORTATION SYSTEMS, VOL. 15, NO. 4, Page(s): 1855 - 1860 AUGUST 2014. </a:t>
            </a:r>
            <a:endParaRPr lang="en-US" dirty="0" smtClean="0"/>
          </a:p>
          <a:p>
            <a:r>
              <a:rPr lang="en-US" dirty="0"/>
              <a:t>T. </a:t>
            </a:r>
            <a:r>
              <a:rPr lang="en-US" dirty="0" err="1"/>
              <a:t>Soukupova</a:t>
            </a:r>
            <a:r>
              <a:rPr lang="en-US" dirty="0"/>
              <a:t> and J. </a:t>
            </a:r>
            <a:r>
              <a:rPr lang="en-US" dirty="0" err="1"/>
              <a:t>Cech</a:t>
            </a:r>
            <a:r>
              <a:rPr lang="en-US" dirty="0"/>
              <a:t>, "Real-time eye blink detection using facial landmarks," in 21st Computer Vision Winter Workshop (CVWW’2016), 2016, pp. 1-8</a:t>
            </a:r>
            <a:r>
              <a:rPr lang="en-US" dirty="0" smtClean="0"/>
              <a:t>.</a:t>
            </a:r>
          </a:p>
          <a:p>
            <a:r>
              <a:rPr lang="en-US" dirty="0" smtClean="0"/>
              <a:t>“</a:t>
            </a:r>
            <a:r>
              <a:rPr lang="en-US" dirty="0"/>
              <a:t>Tutorial: How to send an email with Python,” </a:t>
            </a:r>
            <a:r>
              <a:rPr lang="en-US" dirty="0" err="1"/>
              <a:t>Nael</a:t>
            </a:r>
            <a:r>
              <a:rPr lang="en-US" dirty="0"/>
              <a:t> </a:t>
            </a:r>
            <a:r>
              <a:rPr lang="en-US" dirty="0" err="1"/>
              <a:t>Shiab</a:t>
            </a:r>
            <a:r>
              <a:rPr lang="en-US" dirty="0"/>
              <a:t>, 03-Oct-2015. [Online]. Available: http://naelshiab.com/tutorial-send-email-python/. [Accessed: 29-Nov-2017] . </a:t>
            </a:r>
            <a:endParaRPr lang="en-US" dirty="0" smtClean="0"/>
          </a:p>
          <a:p>
            <a:r>
              <a:rPr lang="en-US" dirty="0"/>
              <a:t>“Average duration of a single eye blink - Human Homo sapiens - BNID 100706,” </a:t>
            </a:r>
            <a:r>
              <a:rPr lang="en-US" dirty="0" err="1"/>
              <a:t>Bionumbers</a:t>
            </a:r>
            <a:r>
              <a:rPr lang="en-US" dirty="0"/>
              <a:t>- The Database for Useful Biological Numbers. [Online]. Available: http://bionumbers.hms.harvard.edu/bionumber.aspx?s=y&amp;id=100706&amp;v </a:t>
            </a:r>
            <a:r>
              <a:rPr lang="en-US" dirty="0" err="1"/>
              <a:t>er</a:t>
            </a:r>
            <a:r>
              <a:rPr lang="en-US" dirty="0"/>
              <a:t>=0. [Accessed: 07-May-2018]. </a:t>
            </a:r>
            <a:endParaRPr lang="en-US" dirty="0" smtClean="0"/>
          </a:p>
          <a:p>
            <a:r>
              <a:rPr lang="en-US" dirty="0"/>
              <a:t>“Drowsy Driving,” National Highway Traffic Safety Administration (NHTSA), 01-Feb-2018. [Online]. Available: https://www.nhtsa.gov/risky-driving/drowsy-driving. [Accessed: 11- Apr-2018]. </a:t>
            </a:r>
            <a:endParaRPr lang="en-US" dirty="0" smtClean="0"/>
          </a:p>
        </p:txBody>
      </p:sp>
    </p:spTree>
    <p:extLst>
      <p:ext uri="{BB962C8B-B14F-4D97-AF65-F5344CB8AC3E}">
        <p14:creationId xmlns:p14="http://schemas.microsoft.com/office/powerpoint/2010/main" val="23840400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34851"/>
            <a:ext cx="10314904" cy="808149"/>
          </a:xfrm>
        </p:spPr>
        <p:txBody>
          <a:bodyPr>
            <a:noAutofit/>
          </a:bodyPr>
          <a:lstStyle/>
          <a:p>
            <a:r>
              <a:rPr lang="en-US" sz="3600" b="1" dirty="0" smtClean="0">
                <a:latin typeface="Times New Roman" panose="02020603050405020304" pitchFamily="18" charset="0"/>
                <a:cs typeface="Times New Roman" panose="02020603050405020304" pitchFamily="18" charset="0"/>
              </a:rPr>
              <a:t>Abstract:</a:t>
            </a:r>
            <a:endParaRPr lang="en-US" sz="20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1143000"/>
            <a:ext cx="10515600" cy="5335073"/>
          </a:xfrm>
        </p:spPr>
        <p:txBody>
          <a:bodyPr>
            <a:normAutofit lnSpcReduction="10000"/>
          </a:bodyPr>
          <a:lstStyle/>
          <a:p>
            <a:pPr marL="0" indent="0" algn="just">
              <a:lnSpc>
                <a:spcPct val="170000"/>
              </a:lnSpc>
              <a:buNone/>
            </a:pPr>
            <a:r>
              <a:rPr lang="en-US" dirty="0">
                <a:latin typeface="Times New Roman" panose="02020603050405020304" pitchFamily="18" charset="0"/>
                <a:cs typeface="Times New Roman" panose="02020603050405020304" pitchFamily="18" charset="0"/>
              </a:rPr>
              <a:t>Traffic and population is increasing day-by-day in India. Most of the accidents occur due to drowsy </a:t>
            </a:r>
            <a:r>
              <a:rPr lang="en-US" dirty="0" smtClean="0">
                <a:latin typeface="Times New Roman" panose="02020603050405020304" pitchFamily="18" charset="0"/>
                <a:cs typeface="Times New Roman" panose="02020603050405020304" pitchFamily="18" charset="0"/>
              </a:rPr>
              <a:t>driving. </a:t>
            </a:r>
            <a:r>
              <a:rPr lang="en-US" dirty="0">
                <a:latin typeface="Times New Roman" panose="02020603050405020304" pitchFamily="18" charset="0"/>
                <a:cs typeface="Times New Roman" panose="02020603050405020304" pitchFamily="18" charset="0"/>
              </a:rPr>
              <a:t>Many lives and families are getting affected due to this reason. To overcome these issues we have designed this project. This project works on the main concept of eye blink detection. This project is used to improve safety for the vehicles and reduces road accidents caused due to the driver’s drowsiness.</a:t>
            </a:r>
          </a:p>
          <a:p>
            <a:pPr marL="0" indent="0" algn="just">
              <a:lnSpc>
                <a:spcPct val="170000"/>
              </a:lnSpc>
              <a:buNone/>
            </a:pPr>
            <a:r>
              <a:rPr lang="en-US" dirty="0">
                <a:latin typeface="Times New Roman" panose="02020603050405020304" pitchFamily="18" charset="0"/>
                <a:cs typeface="Times New Roman" panose="02020603050405020304" pitchFamily="18" charset="0"/>
              </a:rPr>
              <a:t>In this project we are using raspberry pi and webcam. Web cam will continuously capture the driver’s eyes in real time and sends the information to the raspberry pi. Raspberry pi will verify the frames sent from the webcam whether the driver opened or closed his eye. If the driver closes his eyes for the five successive frames it will detects the person is drowsy and sends buzzer indication to alert the driver.</a:t>
            </a:r>
          </a:p>
        </p:txBody>
      </p:sp>
    </p:spTree>
    <p:extLst>
      <p:ext uri="{BB962C8B-B14F-4D97-AF65-F5344CB8AC3E}">
        <p14:creationId xmlns:p14="http://schemas.microsoft.com/office/powerpoint/2010/main" val="22076069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In </a:t>
            </a:r>
            <a:r>
              <a:rPr lang="en-US" dirty="0" smtClean="0"/>
              <a:t>this Driver </a:t>
            </a:r>
            <a:r>
              <a:rPr lang="en-US" dirty="0"/>
              <a:t>Drowsiness System using Image Processing, capturing drivers eye state using computer vision based drowsiness detection systems have been done by analyzing the interval of eye closure and developing an algorithm to detect the driver’s drowsiness in advance and to warn the driver by in vehicles alarm. This section motivates how face is detected and how eye detection is performed for automotive application and their detection is necessary for assessing driver drowsiness. </a:t>
            </a:r>
          </a:p>
        </p:txBody>
      </p:sp>
    </p:spTree>
    <p:extLst>
      <p:ext uri="{BB962C8B-B14F-4D97-AF65-F5344CB8AC3E}">
        <p14:creationId xmlns:p14="http://schemas.microsoft.com/office/powerpoint/2010/main" val="18700204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7170" y="337832"/>
            <a:ext cx="10972800" cy="1104106"/>
          </a:xfrm>
        </p:spPr>
        <p:txBody>
          <a:bodyPr/>
          <a:lstStyle/>
          <a:p>
            <a:r>
              <a:rPr lang="en-US" sz="2800" b="1" dirty="0" smtClean="0"/>
              <a:t>Literature survey</a:t>
            </a:r>
            <a:endParaRPr lang="en-US" sz="2800" b="1" dirty="0"/>
          </a:p>
        </p:txBody>
      </p:sp>
      <p:sp>
        <p:nvSpPr>
          <p:cNvPr id="3" name="Content Placeholder 2"/>
          <p:cNvSpPr>
            <a:spLocks noGrp="1"/>
          </p:cNvSpPr>
          <p:nvPr>
            <p:ph idx="1"/>
          </p:nvPr>
        </p:nvSpPr>
        <p:spPr>
          <a:xfrm>
            <a:off x="838200" y="1825625"/>
            <a:ext cx="10515600" cy="3836621"/>
          </a:xfrm>
        </p:spPr>
        <p:txBody>
          <a:bodyPr>
            <a:noAutofit/>
          </a:bodyPr>
          <a:lstStyle/>
          <a:p>
            <a:pPr marL="0" indent="0" algn="just">
              <a:buNone/>
            </a:pPr>
            <a:r>
              <a:rPr lang="en-US" sz="2000" b="1" dirty="0" err="1"/>
              <a:t>Ovidiu</a:t>
            </a:r>
            <a:r>
              <a:rPr lang="en-US" sz="2000" b="1" dirty="0"/>
              <a:t> Stan et.al. </a:t>
            </a:r>
            <a:r>
              <a:rPr lang="en-US" sz="2000" dirty="0"/>
              <a:t>Says in the paper </a:t>
            </a:r>
            <a:r>
              <a:rPr lang="en-US" sz="2000" dirty="0" smtClean="0"/>
              <a:t>“</a:t>
            </a:r>
            <a:r>
              <a:rPr lang="en-US" sz="2000" dirty="0"/>
              <a:t>Eye-Gaze Tracking Method Driven by Raspberry PI Applicable in Automotive Traffic Safety” that This paper comes as a response to the fact that, lately, more and more accidents are caused by people who fall asleep at the wheel. Eye tracking is one of the most important aspects in driver assistance systems since human eyes hold much in-formation regarding the driver's state, like attention level, gaze and fatigue level. The number of times the subject blinks will be taken into account for identification of the subject's drowsiness. Also the direction of where the user is looking will be estimated according to the location of the user's eye gaze. The developed algorithm was implemented on a Raspberry Pi board in order to create a portable system. The main determination of this project is to conceive an active eye tracking based system, which focuses on the drowsiness detection amongst fatigue related deficiencies in driving. </a:t>
            </a:r>
            <a:endParaRPr lang="en-US" sz="2000" dirty="0" smtClean="0">
              <a:cs typeface="Times New Roman"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Cont…</a:t>
            </a:r>
            <a:endParaRPr lang="en-US" b="1" dirty="0"/>
          </a:p>
        </p:txBody>
      </p:sp>
      <p:sp>
        <p:nvSpPr>
          <p:cNvPr id="3" name="Content Placeholder 2"/>
          <p:cNvSpPr>
            <a:spLocks noGrp="1"/>
          </p:cNvSpPr>
          <p:nvPr>
            <p:ph idx="1"/>
          </p:nvPr>
        </p:nvSpPr>
        <p:spPr/>
        <p:txBody>
          <a:bodyPr>
            <a:normAutofit fontScale="92500" lnSpcReduction="20000"/>
          </a:bodyPr>
          <a:lstStyle/>
          <a:p>
            <a:r>
              <a:rPr lang="en-US" b="1" dirty="0"/>
              <a:t>Kulkarni S. S. et.al. </a:t>
            </a:r>
            <a:r>
              <a:rPr lang="en-US" dirty="0"/>
              <a:t>Says in the </a:t>
            </a:r>
            <a:r>
              <a:rPr lang="en-US" dirty="0" smtClean="0"/>
              <a:t>paper “Application </a:t>
            </a:r>
            <a:r>
              <a:rPr lang="en-US" dirty="0"/>
              <a:t>of raspberry pi based embedded system for real time protection against road accidents due to driver’s drowsiness and/or drunk and drive cases” that Present work deals with the application of raspberry pi CPU based sensing system to the detection of driver’s lethargy and alcoholism in order to avoid the road accidents. The embedded system consists of 5 megapixel digital camera, alcohol detection sensor and the buzzer interfaced to the microcontroller. The embedded system is controlled by Raspbian operating system. The system detects real time situation of the driver’s vigilance and control over the vehicle. If alcoholic and / or drowsiness tests are positive, it switches on the alarm, (ii) turn off the vehicle’s engine via microcontroller based program controlling ignition power source and (iii) sends a SMS to the person close to the driver’s location.</a:t>
            </a:r>
          </a:p>
        </p:txBody>
      </p:sp>
    </p:spTree>
    <p:extLst>
      <p:ext uri="{BB962C8B-B14F-4D97-AF65-F5344CB8AC3E}">
        <p14:creationId xmlns:p14="http://schemas.microsoft.com/office/powerpoint/2010/main" val="15787004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Cont…</a:t>
            </a:r>
            <a:endParaRPr lang="en-US" dirty="0"/>
          </a:p>
        </p:txBody>
      </p:sp>
      <p:sp>
        <p:nvSpPr>
          <p:cNvPr id="3" name="Content Placeholder 2"/>
          <p:cNvSpPr>
            <a:spLocks noGrp="1"/>
          </p:cNvSpPr>
          <p:nvPr>
            <p:ph idx="1"/>
          </p:nvPr>
        </p:nvSpPr>
        <p:spPr/>
        <p:txBody>
          <a:bodyPr>
            <a:normAutofit fontScale="92500" lnSpcReduction="10000"/>
          </a:bodyPr>
          <a:lstStyle/>
          <a:p>
            <a:r>
              <a:rPr lang="en-US" b="1" dirty="0"/>
              <a:t>A. Cheng et. al. </a:t>
            </a:r>
            <a:r>
              <a:rPr lang="en-US" dirty="0" smtClean="0"/>
              <a:t>described </a:t>
            </a:r>
            <a:r>
              <a:rPr lang="en-US" dirty="0"/>
              <a:t>'Driver Drowsiness Recognition Based on Computer Vision Technology’. They presented a nonintrusive drowsiness recognition method using eye-tracking and image processing. A robust eye detection algorithm is introduced to address the problems caused by changes in illumination and driver posture. Six measures are calculated with percentage of eyelid closure, maximum closure duration, blink frequency, average opening level of the eyes, opening velocity of the eyes, and closing velocity of the eyes. These measures are combined using Fisher’s linear discriminated functions using a stepwise method to reduce the correlations and extract an independent index. Results with six participants in driving simulator experiments demonstrate the feasibility of this video-based drowsiness recognition method that provided 86% accuracy. </a:t>
            </a:r>
          </a:p>
        </p:txBody>
      </p:sp>
    </p:spTree>
    <p:extLst>
      <p:ext uri="{BB962C8B-B14F-4D97-AF65-F5344CB8AC3E}">
        <p14:creationId xmlns:p14="http://schemas.microsoft.com/office/powerpoint/2010/main" val="4827838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Cont…</a:t>
            </a:r>
            <a:endParaRPr lang="en-US" dirty="0"/>
          </a:p>
        </p:txBody>
      </p:sp>
      <p:sp>
        <p:nvSpPr>
          <p:cNvPr id="3" name="Content Placeholder 2"/>
          <p:cNvSpPr>
            <a:spLocks noGrp="1"/>
          </p:cNvSpPr>
          <p:nvPr>
            <p:ph idx="1"/>
          </p:nvPr>
        </p:nvSpPr>
        <p:spPr/>
        <p:txBody>
          <a:bodyPr>
            <a:normAutofit fontScale="92500" lnSpcReduction="20000"/>
          </a:bodyPr>
          <a:lstStyle/>
          <a:p>
            <a:r>
              <a:rPr lang="en-US" b="1" dirty="0" err="1"/>
              <a:t>García</a:t>
            </a:r>
            <a:r>
              <a:rPr lang="en-US" b="1" dirty="0"/>
              <a:t> et. al. </a:t>
            </a:r>
            <a:r>
              <a:rPr lang="en-US" dirty="0" smtClean="0"/>
              <a:t>described </a:t>
            </a:r>
            <a:r>
              <a:rPr lang="en-US" dirty="0"/>
              <a:t>‘Driver Monitoring Based on Low-Cost 3-D Sensors’. They proposed a solution for driver monitoring and event detection based on 3-D information from a range camera is presented. The system combines 2-D and 3-D techniques to provide head pose estimation and regions-of-interest identification. Based on the captured cloud of 3-D points from the sensor and analyzing the 2-D projection, the points corresponding to the head are determined and extracted for further analysis. Later, head pose estimation with three degrees of freedom (Euler angles) is estimated based on the iterative closest points algorithm. Finally, relevant regions of the face are identified and used for further analysis, e.g., event detection and behavior analysis. The resulting application is a 3-D driver monitoring system based on low-cost sensors. It represents an interesting tool for human factor research studies, allowing automatic study of specific factors and the detection of special event related to the driver, e.g., driver drowsiness, inattention, or head pose.</a:t>
            </a:r>
          </a:p>
        </p:txBody>
      </p:sp>
    </p:spTree>
    <p:extLst>
      <p:ext uri="{BB962C8B-B14F-4D97-AF65-F5344CB8AC3E}">
        <p14:creationId xmlns:p14="http://schemas.microsoft.com/office/powerpoint/2010/main" val="16975185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Cont…</a:t>
            </a:r>
            <a:endParaRPr lang="en-US" dirty="0"/>
          </a:p>
        </p:txBody>
      </p:sp>
      <p:sp>
        <p:nvSpPr>
          <p:cNvPr id="3" name="Content Placeholder 2"/>
          <p:cNvSpPr>
            <a:spLocks noGrp="1"/>
          </p:cNvSpPr>
          <p:nvPr>
            <p:ph idx="1"/>
          </p:nvPr>
        </p:nvSpPr>
        <p:spPr/>
        <p:txBody>
          <a:bodyPr/>
          <a:lstStyle/>
          <a:p>
            <a:r>
              <a:rPr lang="en-US" b="1" dirty="0" err="1"/>
              <a:t>Eyosiyas</a:t>
            </a:r>
            <a:r>
              <a:rPr lang="en-US" b="1" dirty="0"/>
              <a:t> et. al. </a:t>
            </a:r>
            <a:r>
              <a:rPr lang="en-US" dirty="0" smtClean="0"/>
              <a:t>described </a:t>
            </a:r>
            <a:r>
              <a:rPr lang="en-US" dirty="0"/>
              <a:t>‘Driver Drowsiness Detection through \HMM based Dynamic Modeling’. They proposed a new method of analyzing the facial expression of the driver through Hidden Markov Model (HMM) based dynamic modeling to detect drowsiness. They have implemented the algorithm using a simulated driving setup. Experimental results verified the effectiveness of the proposed method.</a:t>
            </a:r>
          </a:p>
        </p:txBody>
      </p:sp>
    </p:spTree>
    <p:extLst>
      <p:ext uri="{BB962C8B-B14F-4D97-AF65-F5344CB8AC3E}">
        <p14:creationId xmlns:p14="http://schemas.microsoft.com/office/powerpoint/2010/main" val="328758485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heme3">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Theme3" id="{1E2B942D-A025-4BFF-BC29-92759CE51FE1}" vid="{884F3CF1-8C92-4FBD-A75F-5A83154D361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166</TotalTime>
  <Words>1931</Words>
  <Application>Microsoft Office PowerPoint</Application>
  <PresentationFormat>Widescreen</PresentationFormat>
  <Paragraphs>64</Paragraphs>
  <Slides>27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Arial</vt:lpstr>
      <vt:lpstr>Calibri</vt:lpstr>
      <vt:lpstr>Century Gothic</vt:lpstr>
      <vt:lpstr>Times New Roman</vt:lpstr>
      <vt:lpstr>Theme3</vt:lpstr>
      <vt:lpstr>Driver drowsiness system</vt:lpstr>
      <vt:lpstr>Introduction:</vt:lpstr>
      <vt:lpstr>Abstract:</vt:lpstr>
      <vt:lpstr>PowerPoint Presentation</vt:lpstr>
      <vt:lpstr>Literature survey</vt:lpstr>
      <vt:lpstr>Cont…</vt:lpstr>
      <vt:lpstr>Cont…</vt:lpstr>
      <vt:lpstr>Cont…</vt:lpstr>
      <vt:lpstr>Cont…</vt:lpstr>
      <vt:lpstr>Existing System</vt:lpstr>
      <vt:lpstr>Proposed System:</vt:lpstr>
      <vt:lpstr>Block Diagram</vt:lpstr>
      <vt:lpstr>Hardware Requirements</vt:lpstr>
      <vt:lpstr>Raspberry Pi</vt:lpstr>
      <vt:lpstr>Web Camera</vt:lpstr>
      <vt:lpstr>Software Requirements</vt:lpstr>
      <vt:lpstr>Downloading Noobs</vt:lpstr>
      <vt:lpstr>Set up your SD card</vt:lpstr>
      <vt:lpstr>Copying Noobs to Formatted SD Card</vt:lpstr>
      <vt:lpstr>Noobs installation After Inserting SD card in Raspberry Pi</vt:lpstr>
      <vt:lpstr>Raspberry pi setup</vt:lpstr>
      <vt:lpstr>Raspberry Pi Desktop</vt:lpstr>
      <vt:lpstr>Features of python</vt:lpstr>
      <vt:lpstr>Python IDE</vt:lpstr>
      <vt:lpstr>PowerPoint Presentation</vt:lpstr>
      <vt:lpstr>Conclusion</vt:lpstr>
      <vt:lpstr>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Towards Detection of Bus Driver Fatigue Based On Robust Visual Analysis of Eye State</dc:title>
  <dc:creator>KhajaModdin.T</dc:creator>
  <cp:lastModifiedBy>roopasri</cp:lastModifiedBy>
  <cp:revision>67</cp:revision>
  <dcterms:created xsi:type="dcterms:W3CDTF">2018-04-30T05:25:03Z</dcterms:created>
  <dcterms:modified xsi:type="dcterms:W3CDTF">2021-06-18T09:03:26Z</dcterms:modified>
</cp:coreProperties>
</file>

<file path=docProps/thumbnail.jpeg>
</file>